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5" r:id="rId3"/>
  </p:sldMasterIdLst>
  <p:notesMasterIdLst>
    <p:notesMasterId r:id="rId29"/>
  </p:notesMasterIdLst>
  <p:handoutMasterIdLst>
    <p:handoutMasterId r:id="rId30"/>
  </p:handoutMasterIdLst>
  <p:sldIdLst>
    <p:sldId id="394" r:id="rId4"/>
    <p:sldId id="553" r:id="rId5"/>
    <p:sldId id="555" r:id="rId6"/>
    <p:sldId id="592" r:id="rId7"/>
    <p:sldId id="556" r:id="rId8"/>
    <p:sldId id="589" r:id="rId9"/>
    <p:sldId id="590" r:id="rId10"/>
    <p:sldId id="591" r:id="rId11"/>
    <p:sldId id="561" r:id="rId12"/>
    <p:sldId id="562" r:id="rId13"/>
    <p:sldId id="578" r:id="rId14"/>
    <p:sldId id="579" r:id="rId15"/>
    <p:sldId id="580" r:id="rId16"/>
    <p:sldId id="582" r:id="rId17"/>
    <p:sldId id="583" r:id="rId18"/>
    <p:sldId id="593" r:id="rId19"/>
    <p:sldId id="585" r:id="rId20"/>
    <p:sldId id="586" r:id="rId21"/>
    <p:sldId id="596" r:id="rId22"/>
    <p:sldId id="588" r:id="rId23"/>
    <p:sldId id="595" r:id="rId24"/>
    <p:sldId id="572" r:id="rId25"/>
    <p:sldId id="576" r:id="rId26"/>
    <p:sldId id="587" r:id="rId27"/>
    <p:sldId id="575" r:id="rId2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B816D"/>
    <a:srgbClr val="663606"/>
    <a:srgbClr val="FB81B6"/>
    <a:srgbClr val="F9F0AB"/>
    <a:srgbClr val="F9E6AB"/>
    <a:srgbClr val="F9FAAB"/>
    <a:srgbClr val="767691"/>
    <a:srgbClr val="7676AA"/>
    <a:srgbClr val="603A14"/>
    <a:srgbClr val="E85C0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4" autoAdjust="0"/>
    <p:restoredTop sz="86446" autoAdjust="0"/>
  </p:normalViewPr>
  <p:slideViewPr>
    <p:cSldViewPr>
      <p:cViewPr varScale="1">
        <p:scale>
          <a:sx n="74" d="100"/>
          <a:sy n="74" d="100"/>
        </p:scale>
        <p:origin x="468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48" y="168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1/18/2016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gif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1/18/2016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716140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986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47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083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305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609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3691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0D911-83BB-42CC-8AFC-D48971E1F1AD}" type="datetime1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/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10668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282575" indent="-282575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None/>
              <a:tabLst>
                <a:tab pos="282575" algn="l"/>
              </a:tabLst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Example description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57081" y="1828801"/>
            <a:ext cx="11173090" cy="5880447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18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Source code box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5557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0D911-83BB-42CC-8AFC-D48971E1F1A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1/18/2016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F45A8-6B72-4351-9373-B56B42FEC9F1}" type="datetime1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3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F45A8-6B72-4351-9373-B56B42FEC9F1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1/18/2016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31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27.png"/><Relationship Id="rId17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courses/high-quality-code" TargetMode="External"/><Relationship Id="rId10" Type="http://schemas.openxmlformats.org/officeDocument/2006/relationships/image" Target="../media/image26.png"/><Relationship Id="rId19" Type="http://schemas.openxmlformats.org/officeDocument/2006/relationships/image" Target="../media/image30.png"/><Relationship Id="rId4" Type="http://schemas.openxmlformats.org/officeDocument/2006/relationships/image" Target="../media/image23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s://telerikacademy.com/Courses/Courses/Details/225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6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ipedia.org/wiki/Inversion_of_contro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656012" y="1066800"/>
            <a:ext cx="7772400" cy="1171552"/>
          </a:xfrm>
        </p:spPr>
        <p:txBody>
          <a:bodyPr>
            <a:normAutofit/>
          </a:bodyPr>
          <a:lstStyle/>
          <a:p>
            <a:r>
              <a:rPr lang="en-US" sz="6000" dirty="0" smtClean="0"/>
              <a:t>Mocking</a:t>
            </a:r>
            <a:endParaRPr lang="en-US" sz="6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198812" y="2272929"/>
            <a:ext cx="8229600" cy="803623"/>
          </a:xfrm>
        </p:spPr>
        <p:txBody>
          <a:bodyPr>
            <a:noAutofit/>
          </a:bodyPr>
          <a:lstStyle/>
          <a:p>
            <a:r>
              <a:rPr lang="en-US" sz="3600" dirty="0" smtClean="0"/>
              <a:t>Unit Testing Methods with </a:t>
            </a:r>
            <a:br>
              <a:rPr lang="en-US" sz="3600" dirty="0" smtClean="0"/>
            </a:br>
            <a:r>
              <a:rPr lang="en-US" sz="3600" dirty="0" smtClean="0"/>
              <a:t>External Dependencies</a:t>
            </a:r>
            <a:endParaRPr lang="en-US" sz="3600" dirty="0"/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2050" name="Picture 2" descr="http://istacee.files.wordpress.com/2013/09/regedit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614" y="4114801"/>
            <a:ext cx="2209798" cy="2209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3434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132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257800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598962"/>
            <a:ext cx="3187613" cy="331235"/>
          </a:xfrm>
        </p:spPr>
        <p:txBody>
          <a:bodyPr/>
          <a:lstStyle/>
          <a:p>
            <a:r>
              <a:rPr lang="en-US" dirty="0">
                <a:hlinkClick r:id="rId7"/>
              </a:rPr>
              <a:t>http://</a:t>
            </a:r>
            <a:r>
              <a:rPr lang="en-US" dirty="0" smtClean="0">
                <a:hlinkClick r:id="rId7"/>
              </a:rPr>
              <a:t>softuni.bg</a:t>
            </a:r>
            <a:endParaRPr lang="en-US" dirty="0"/>
          </a:p>
        </p:txBody>
      </p:sp>
      <p:pic>
        <p:nvPicPr>
          <p:cNvPr id="11" name="Picture 10" descr="http://softuni.bg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98812" y="3830714"/>
            <a:ext cx="2133598" cy="234148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 rot="576164">
            <a:off x="4548312" y="3668143"/>
            <a:ext cx="1869422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High-Quality</a:t>
            </a:r>
            <a:b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Code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14" name="Picture 4" descr="http://blogs.msdn.com/blogfiles/brada/WindowsLiveWriter/UnitTestingwith.NETRIAServices_A3D5/image_4.png"/>
          <p:cNvPicPr>
            <a:picLocks noChangeAspect="1" noChangeArrowheads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71664" y="4130177"/>
            <a:ext cx="2382303" cy="2194423"/>
          </a:xfrm>
          <a:prstGeom prst="roundRect">
            <a:avLst>
              <a:gd name="adj" fmla="val 3589"/>
            </a:avLst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tx1">
                <a:alpha val="6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Mocking</a:t>
            </a:r>
            <a:r>
              <a:rPr lang="en-US" dirty="0" smtClean="0"/>
              <a:t> allows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unit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testing </a:t>
            </a:r>
            <a:r>
              <a:rPr lang="en-US" dirty="0" smtClean="0"/>
              <a:t>code with dependencies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3400" dirty="0" smtClean="0"/>
              <a:t>Class / method needs to have its dependencies isolated through abstractions</a:t>
            </a:r>
          </a:p>
          <a:p>
            <a:pPr lvl="1"/>
            <a:r>
              <a:rPr lang="en-US" sz="3400" dirty="0" smtClean="0"/>
              <a:t>We then pass fake (mocked) dependencies and assert if the tested piece of code has correct behavior</a:t>
            </a:r>
          </a:p>
          <a:p>
            <a:pPr lvl="1"/>
            <a:r>
              <a:rPr lang="en-US" sz="3400" dirty="0" smtClean="0"/>
              <a:t>Very helpful technique in data-driven applications where data can be different in every test run</a:t>
            </a:r>
          </a:p>
          <a:p>
            <a:pPr lvl="1"/>
            <a:endParaRPr lang="en-US" sz="3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Mocking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184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ExtractImageUrls</a:t>
            </a:r>
            <a:r>
              <a:rPr lang="en-US" dirty="0" smtClean="0"/>
              <a:t> cannot be reliably tested</a:t>
            </a:r>
          </a:p>
          <a:p>
            <a:pPr lvl="1"/>
            <a:r>
              <a:rPr lang="en-US" dirty="0" smtClean="0"/>
              <a:t>Accessing external</a:t>
            </a:r>
            <a:br>
              <a:rPr lang="en-US" dirty="0" smtClean="0"/>
            </a:br>
            <a:r>
              <a:rPr lang="en-US" dirty="0" smtClean="0"/>
              <a:t>data can return </a:t>
            </a:r>
            <a:br>
              <a:rPr lang="en-US" dirty="0" smtClean="0"/>
            </a:br>
            <a:r>
              <a:rPr lang="en-US" dirty="0" smtClean="0"/>
              <a:t>different results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Data-Driven Applications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84928" y="1905000"/>
            <a:ext cx="7391400" cy="449353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Crawler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IEnumerable&lt;string&gt; ExtractImageUrls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string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pageUrl)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var client = new WebClient();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var html = client.DownloadString(pageUrl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return this.ParseImages(html);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IEnumerable&lt;string&gt; ParseImages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string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 ... }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5637212" y="3581400"/>
            <a:ext cx="6096000" cy="711453"/>
          </a:xfrm>
          <a:prstGeom prst="rect">
            <a:avLst/>
          </a:prstGeom>
          <a:solidFill>
            <a:srgbClr val="FF0000">
              <a:alpha val="15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2055812" y="4495800"/>
            <a:ext cx="2497988" cy="586523"/>
          </a:xfrm>
          <a:prstGeom prst="wedgeRoundRectCallout">
            <a:avLst>
              <a:gd name="adj1" fmla="val 87631"/>
              <a:gd name="adj2" fmla="val -108592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dirty="0" smtClean="0">
                <a:latin typeface="+mj-lt"/>
                <a:cs typeface="Consolas" panose="020B0609020204030204" pitchFamily="49" charset="0"/>
              </a:rPr>
              <a:t>Dependency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447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Extract said dependency in 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interface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Class should receive the interface through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dependency injection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mock</a:t>
            </a:r>
            <a:r>
              <a:rPr lang="en-US" dirty="0" smtClean="0"/>
              <a:t> of the dependency with static behavior (i.e. always returning same data)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Pass mock object to the tested class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Assert</a:t>
            </a:r>
            <a:r>
              <a:rPr lang="en-US" dirty="0" smtClean="0"/>
              <a:t> if tested class behavior is correct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Test a Unit with a Dependency?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2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dependency interface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Create a class and implement the interface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a Unit with Dependencies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1800761"/>
            <a:ext cx="10439400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public interface IHtmlProvider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string DownloadHtml(string pageUrl);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6612" y="3886200"/>
            <a:ext cx="10439400" cy="2554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public class HtmlProvider : IHtmlProvider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public string DownloadHtml(string pageUrl)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var client = new WebClient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return client.DownloadString(pageUrl);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8304212" y="5334000"/>
            <a:ext cx="2895600" cy="1012172"/>
          </a:xfrm>
          <a:prstGeom prst="wedgeRoundRectCallout">
            <a:avLst>
              <a:gd name="adj1" fmla="val -77880"/>
              <a:gd name="adj2" fmla="val -24282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dirty="0" smtClean="0">
                <a:latin typeface="+mj-lt"/>
                <a:cs typeface="Consolas" panose="020B0609020204030204" pitchFamily="49" charset="0"/>
              </a:rPr>
              <a:t>Extract dependency code into the class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1024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tests project, set up a fake object</a:t>
            </a:r>
            <a:endParaRPr lang="en-US" noProof="1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 Unit with Dependencies </a:t>
            </a:r>
            <a:r>
              <a:rPr lang="en-US" dirty="0" smtClean="0"/>
              <a:t>(3)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2" y="1821437"/>
            <a:ext cx="10882199" cy="429348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FakeHtmlProvider : IHtmlProvider</a:t>
            </a:r>
          </a:p>
          <a:p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sz="21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string DownloadHtml(string pageUrl)</a:t>
            </a:r>
            <a:endParaRPr lang="en-US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string fakeHtml = "&lt;html&gt;" + </a:t>
            </a:r>
          </a:p>
          <a:p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"&lt;img src=\"nakov.png\"/&gt;" +</a:t>
            </a:r>
          </a:p>
          <a:p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"&lt;span&gt;Hello&lt;/span&gt;" + </a:t>
            </a:r>
          </a:p>
          <a:p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"&lt;img src=\"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courses/inner/background.jpeg\"/&gt;"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  <a:p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"&lt;/html&gt;";</a:t>
            </a:r>
          </a:p>
          <a:p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</a:p>
          <a:p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return fakeHtml;</a:t>
            </a:r>
          </a:p>
          <a:p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endParaRPr lang="en-US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6932612" y="4882141"/>
            <a:ext cx="4267200" cy="1437820"/>
          </a:xfrm>
          <a:prstGeom prst="wedgeRoundRectCallout">
            <a:avLst>
              <a:gd name="adj1" fmla="val -54244"/>
              <a:gd name="adj2" fmla="val -69120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noProof="1" smtClean="0">
                <a:latin typeface="+mj-lt"/>
                <a:cs typeface="Consolas" panose="020B0609020204030204" pitchFamily="49" charset="0"/>
              </a:rPr>
              <a:t>Fake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IHtmlProvider</a:t>
            </a:r>
            <a:r>
              <a:rPr lang="en-US" sz="2200" noProof="1" smtClean="0">
                <a:latin typeface="+mj-lt"/>
                <a:cs typeface="Consolas" panose="020B0609020204030204" pitchFamily="49" charset="0"/>
              </a:rPr>
              <a:t> whose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DownloadHtml()</a:t>
            </a:r>
            <a:r>
              <a:rPr lang="en-US" sz="2200" noProof="1" smtClean="0">
                <a:latin typeface="+mj-lt"/>
                <a:cs typeface="Consolas" panose="020B0609020204030204" pitchFamily="49" charset="0"/>
              </a:rPr>
              <a:t> method always returns the same string</a:t>
            </a:r>
            <a:endParaRPr lang="en-US" sz="2200" noProof="1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3920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Pass the fake object in the tests to the test class constructor</a:t>
            </a:r>
            <a:endParaRPr lang="en-US" noProof="1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 Unit with Dependencies </a:t>
            </a:r>
            <a:r>
              <a:rPr lang="en-US" dirty="0" smtClean="0"/>
              <a:t>(4)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2" y="1821437"/>
            <a:ext cx="10882199" cy="47089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[TestMethod]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ExtractImageUrls_ShouldReturnCollectionOfPageImageUrls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fakeHtmlProvider = 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</a:t>
            </a: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FakeHtmlProvider();</a:t>
            </a:r>
            <a:endParaRPr lang="en-US" sz="2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var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crawler = new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Crawler(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akeHtmlProvider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var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imageUrls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crawler.ExtractImageUrls(string.Empty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.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OrderBy(url =&gt; url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).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ToList();</a:t>
            </a:r>
          </a:p>
          <a:p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var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expectedResults = new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 {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"nakov.png",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"courses/inner/background.jpeg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};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CollectionAssert.AreEqual(expectedResults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imageUrls);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0770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5168717"/>
            <a:ext cx="10820400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Mocking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910366"/>
            <a:ext cx="8938472" cy="719034"/>
          </a:xfrm>
        </p:spPr>
        <p:txBody>
          <a:bodyPr/>
          <a:lstStyle/>
          <a:p>
            <a:r>
              <a:rPr lang="en-US" dirty="0" smtClean="0"/>
              <a:t>Exercises in Class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337157" y="68580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06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Mocking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026" name="Picture 2" descr="http://c512911.r11.cf3.rackcdn.com/Moq2/mock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812" y="1295400"/>
            <a:ext cx="4343400" cy="3141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83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r>
              <a:rPr lang="en-US" dirty="0" smtClean="0"/>
              <a:t>Moq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46212" y="5562600"/>
            <a:ext cx="8938472" cy="719034"/>
          </a:xfrm>
        </p:spPr>
        <p:txBody>
          <a:bodyPr/>
          <a:lstStyle/>
          <a:p>
            <a:r>
              <a:rPr lang="en-US" dirty="0" smtClean="0"/>
              <a:t>Mocking Framework</a:t>
            </a:r>
            <a:endParaRPr lang="en-US" dirty="0"/>
          </a:p>
        </p:txBody>
      </p:sp>
      <p:pic>
        <p:nvPicPr>
          <p:cNvPr id="3074" name="Picture 2" descr="http://www.hanselman.com/blog/content/binary/WindowsLiveWriter/MoqLinqandLambdasappliedtoMockObjects_319/iStock_000004250790XSmall_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98812" y="1524000"/>
            <a:ext cx="5842028" cy="2895600"/>
          </a:xfrm>
          <a:prstGeom prst="roundRect">
            <a:avLst>
              <a:gd name="adj" fmla="val 1124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035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Moq</a:t>
            </a:r>
            <a:r>
              <a:rPr lang="en-US" noProof="1" smtClean="0"/>
              <a:t> (pronounced "Mock You") is an open-source mocking framework</a:t>
            </a:r>
          </a:p>
          <a:p>
            <a:pPr lvl="1"/>
            <a:r>
              <a:rPr lang="en-US" noProof="1" smtClean="0"/>
              <a:t>Facilitates the mocking process by providing an API for creating fake objects (mocks)</a:t>
            </a:r>
          </a:p>
          <a:p>
            <a:pPr lvl="1"/>
            <a:r>
              <a:rPr lang="en-US" noProof="1" smtClean="0"/>
              <a:t>No need to create fake classes for every possible test scenario</a:t>
            </a:r>
          </a:p>
          <a:p>
            <a:pPr lvl="1"/>
            <a:r>
              <a:rPr lang="en-US" noProof="1" smtClean="0"/>
              <a:t>Can mock almost any type, not just interfaces</a:t>
            </a:r>
          </a:p>
          <a:p>
            <a:pPr lvl="2"/>
            <a:r>
              <a:rPr lang="en-US" noProof="1" smtClean="0"/>
              <a:t>E.g.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Random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noProof="1" smtClean="0"/>
              <a:t>, etc.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Moq</a:t>
            </a:r>
            <a:endParaRPr lang="en-US" noProof="1"/>
          </a:p>
        </p:txBody>
      </p:sp>
      <p:pic>
        <p:nvPicPr>
          <p:cNvPr id="1026" name="Picture 2" descr="https://avatars3.githubusercontent.com/u/1434934?v=3&amp;s=4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612" y="4419600"/>
            <a:ext cx="1752600" cy="1752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9877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What is </a:t>
            </a:r>
            <a:r>
              <a:rPr lang="en-US" sz="4000" dirty="0" smtClean="0">
                <a:solidFill>
                  <a:schemeClr val="tx2">
                    <a:lumMod val="75000"/>
                  </a:schemeClr>
                </a:solidFill>
              </a:rPr>
              <a:t>Mocking</a:t>
            </a:r>
            <a:r>
              <a:rPr lang="en-US" sz="4000" dirty="0" smtClean="0"/>
              <a:t>?</a:t>
            </a:r>
          </a:p>
          <a:p>
            <a:pPr lvl="1"/>
            <a:r>
              <a:rPr lang="en-US" sz="3800" dirty="0" smtClean="0"/>
              <a:t>Testing Code with External Dependencies</a:t>
            </a:r>
          </a:p>
          <a:p>
            <a:r>
              <a:rPr lang="en-US" sz="4000" dirty="0" smtClean="0">
                <a:solidFill>
                  <a:schemeClr val="tx2">
                    <a:lumMod val="75000"/>
                  </a:schemeClr>
                </a:solidFill>
              </a:rPr>
              <a:t>Inversion of Control </a:t>
            </a:r>
            <a:r>
              <a:rPr lang="en-US" sz="4000" dirty="0" smtClean="0"/>
              <a:t>Principle</a:t>
            </a:r>
          </a:p>
          <a:p>
            <a:pPr lvl="1"/>
            <a:r>
              <a:rPr lang="en-US" sz="3800" dirty="0" smtClean="0"/>
              <a:t>Dependency Injection</a:t>
            </a:r>
          </a:p>
          <a:p>
            <a:r>
              <a:rPr lang="en-US" sz="4000" dirty="0" smtClean="0"/>
              <a:t>Mocking Frameworks</a:t>
            </a:r>
          </a:p>
          <a:p>
            <a:pPr lvl="1"/>
            <a:r>
              <a:rPr lang="en-US" sz="3800" noProof="1" smtClean="0"/>
              <a:t>Using </a:t>
            </a:r>
            <a:r>
              <a:rPr lang="en-US" sz="3800" noProof="1" smtClean="0">
                <a:solidFill>
                  <a:schemeClr val="tx2">
                    <a:lumMod val="75000"/>
                  </a:schemeClr>
                </a:solidFill>
              </a:rPr>
              <a:t>Moq</a:t>
            </a: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endParaRPr lang="en-US" sz="3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Table of Contents</a:t>
            </a:r>
            <a:endParaRPr lang="en-US" sz="4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705821" y="1953802"/>
            <a:ext cx="3075002" cy="3964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9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most often used APIs:</a:t>
            </a:r>
          </a:p>
          <a:p>
            <a:pPr lvl="1"/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Setup()</a:t>
            </a:r>
            <a:r>
              <a:rPr lang="en-US" dirty="0" smtClean="0"/>
              <a:t> – overrides the behavior of a specified method</a:t>
            </a:r>
          </a:p>
          <a:p>
            <a:pPr lvl="1"/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Callback()</a:t>
            </a:r>
            <a:r>
              <a:rPr lang="en-US" b="1" dirty="0" smtClean="0"/>
              <a:t> </a:t>
            </a:r>
            <a:r>
              <a:rPr lang="en-US" dirty="0" smtClean="0"/>
              <a:t>– takes a callback to be executed as a result of a call to the overridden method</a:t>
            </a:r>
          </a:p>
          <a:p>
            <a:pPr lvl="1"/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Returns()</a:t>
            </a:r>
            <a:r>
              <a:rPr lang="en-US" b="1" dirty="0" smtClean="0"/>
              <a:t> </a:t>
            </a:r>
            <a:r>
              <a:rPr lang="en-US" dirty="0" smtClean="0"/>
              <a:t>– specifies what the overridden method should return</a:t>
            </a:r>
          </a:p>
          <a:p>
            <a:pPr lvl="1"/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Throws()</a:t>
            </a:r>
            <a:r>
              <a:rPr lang="en-US" b="1" dirty="0" smtClean="0"/>
              <a:t> </a:t>
            </a:r>
            <a:r>
              <a:rPr lang="en-US" dirty="0" smtClean="0"/>
              <a:t>– specifies what exception the overridden method should throw</a:t>
            </a:r>
          </a:p>
          <a:p>
            <a:pPr lvl="1"/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It.Is&lt;type&gt;()</a:t>
            </a:r>
            <a:r>
              <a:rPr lang="en-US" b="1" dirty="0" smtClean="0"/>
              <a:t> </a:t>
            </a:r>
            <a:r>
              <a:rPr lang="en-US" dirty="0" smtClean="0"/>
              <a:t>– sets constraints on overridden method parameters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Moq – API methods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33452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Unit Testing with Moq – Example</a:t>
            </a:r>
            <a:endParaRPr lang="en-US" noProof="1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2" y="1295400"/>
            <a:ext cx="10882199" cy="532453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[TestMethod]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ExtractImageUrls_ShouldReturnCollectionOfPageImageUrls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mock = new Mock&lt;IHtmlProvider&gt;();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mock</a:t>
            </a: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.Setup(p 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=&gt; p.DownloadHtml(It.IsAny&lt;string&gt;()))</a:t>
            </a:r>
          </a:p>
          <a:p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.Returns("&lt;html&gt;...&lt;/html&gt;")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var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crawler = new Crawler(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mock.HtmlProvider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var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imageUrls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crawler.ExtractImageUrls(string.Empty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.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OrderBy(url =&gt; url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).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ToList();</a:t>
            </a:r>
          </a:p>
          <a:p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var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expectedResults = new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 {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"nakov.png",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"courses/inner/background.jpeg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};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CollectionAssert.AreEqual(expectedResults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imageUrls);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96568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990600"/>
            <a:ext cx="11804821" cy="5570355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600" dirty="0" smtClean="0"/>
              <a:t>Follow the Inversion of Control pattern</a:t>
            </a:r>
            <a:br>
              <a:rPr lang="en-US" sz="3600" dirty="0" smtClean="0"/>
            </a:br>
            <a:r>
              <a:rPr lang="en-US" sz="3600" dirty="0" smtClean="0"/>
              <a:t>to provide external dependencies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600" dirty="0" smtClean="0"/>
              <a:t>Use mocking when your code has</a:t>
            </a:r>
            <a:br>
              <a:rPr lang="en-US" sz="3600" dirty="0" smtClean="0"/>
            </a:br>
            <a:r>
              <a:rPr lang="en-US" sz="3600" dirty="0" smtClean="0"/>
              <a:t>external dependencies</a:t>
            </a:r>
            <a:endParaRPr lang="en-US" sz="3600" dirty="0"/>
          </a:p>
          <a:p>
            <a:pPr marL="819096" lvl="1" indent="-514350">
              <a:lnSpc>
                <a:spcPct val="100000"/>
              </a:lnSpc>
            </a:pPr>
            <a:r>
              <a:rPr lang="en-US" dirty="0" smtClean="0"/>
              <a:t>A buggy dependence may cause correct code </a:t>
            </a:r>
            <a:br>
              <a:rPr lang="en-US" dirty="0" smtClean="0"/>
            </a:br>
            <a:r>
              <a:rPr lang="en-US" dirty="0" smtClean="0"/>
              <a:t>to fail a unit test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600" dirty="0" smtClean="0"/>
              <a:t>Controversial points</a:t>
            </a:r>
          </a:p>
          <a:p>
            <a:pPr marL="819096" lvl="1" indent="-514350">
              <a:lnSpc>
                <a:spcPct val="100000"/>
              </a:lnSpc>
            </a:pPr>
            <a:r>
              <a:rPr lang="en-US" dirty="0" smtClean="0"/>
              <a:t>Injecting dependencies vs. mocking</a:t>
            </a:r>
          </a:p>
          <a:p>
            <a:pPr marL="819096" lvl="1" indent="-514350">
              <a:lnSpc>
                <a:spcPct val="100000"/>
              </a:lnSpc>
            </a:pPr>
            <a:r>
              <a:rPr lang="en-US" dirty="0" smtClean="0"/>
              <a:t>Mocking absolutely all dependencies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587" y="1143000"/>
            <a:ext cx="3594991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77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Mocking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15"/>
              </a:rPr>
              <a:t>https://softuni.bg/courses/high-quality-code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2889615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</a:t>
            </a:r>
            <a:r>
              <a:rPr lang="en-US" sz="2000" dirty="0" smtClean="0"/>
              <a:t>book by Svetlin Nakov &amp; Co. under </a:t>
            </a:r>
            <a:r>
              <a:rPr lang="en-US" sz="2000" dirty="0" smtClean="0">
                <a:hlinkClick r:id="rId6"/>
              </a:rPr>
              <a:t>CC-BY-SA</a:t>
            </a:r>
            <a:r>
              <a:rPr lang="en-US" sz="2000" dirty="0" smtClean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7"/>
              </a:rPr>
              <a:t>High Quality Code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/>
              <a:t> under </a:t>
            </a:r>
            <a:r>
              <a:rPr lang="en-US" sz="2000">
                <a:hlinkClick r:id="rId8"/>
              </a:rPr>
              <a:t>CC-BY-NC-SA</a:t>
            </a:r>
            <a:r>
              <a:rPr lang="en-US" sz="2000"/>
              <a:t> license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8243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95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3140" y="5039900"/>
            <a:ext cx="8938472" cy="903700"/>
          </a:xfrm>
        </p:spPr>
        <p:txBody>
          <a:bodyPr/>
          <a:lstStyle/>
          <a:p>
            <a:r>
              <a:rPr lang="en-US" sz="6000" dirty="0" smtClean="0"/>
              <a:t>Testable Code</a:t>
            </a:r>
            <a:endParaRPr lang="en-US" sz="6000" dirty="0"/>
          </a:p>
        </p:txBody>
      </p:sp>
      <p:pic>
        <p:nvPicPr>
          <p:cNvPr id="2" name="Picture 2" descr="http://www.jamesmcnally.co.uk/wp-content/uploads/2014/02/debugging-suck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186" y="1389200"/>
            <a:ext cx="5891265" cy="3483429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31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5105400"/>
            <a:ext cx="11804822" cy="1616076"/>
          </a:xfrm>
        </p:spPr>
        <p:txBody>
          <a:bodyPr/>
          <a:lstStyle/>
          <a:p>
            <a:r>
              <a:rPr lang="en-US" dirty="0" smtClean="0"/>
              <a:t>Goal: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decoupling between modules </a:t>
            </a:r>
            <a:r>
              <a:rPr lang="en-US" dirty="0" smtClean="0"/>
              <a:t>through abstractions</a:t>
            </a:r>
          </a:p>
          <a:p>
            <a:pPr lvl="1"/>
            <a:r>
              <a:rPr lang="en-US" dirty="0" smtClean="0"/>
              <a:t>Programming through interfaces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DIP </a:t>
            </a:r>
            <a:r>
              <a:rPr lang="en-US" dirty="0"/>
              <a:t>– Dependency Inversion Principle</a:t>
            </a:r>
            <a:endParaRPr lang="bg-BG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4212" y="1295400"/>
            <a:ext cx="10744198" cy="33547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bg-BG" sz="3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r>
              <a:rPr lang="en-US" sz="3200" b="1" i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Dependency </a:t>
            </a:r>
            <a:r>
              <a:rPr lang="en-US" sz="3200" b="1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Inversion </a:t>
            </a:r>
            <a:r>
              <a:rPr lang="en-US" sz="3200" b="1" i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Principle </a:t>
            </a:r>
            <a:r>
              <a:rPr lang="en-US" sz="3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says that high-level </a:t>
            </a:r>
            <a:r>
              <a:rPr lang="en-US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modules should not depend on low-level modules. Both should depend on </a:t>
            </a:r>
            <a:r>
              <a:rPr lang="en-US" sz="3200" b="1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abstractions</a:t>
            </a:r>
            <a:r>
              <a:rPr lang="en-US" sz="3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."</a:t>
            </a:r>
            <a:endParaRPr 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spcBef>
                <a:spcPts val="1200"/>
              </a:spcBef>
            </a:pPr>
            <a:r>
              <a:rPr lang="en-US" sz="3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"Abstractions </a:t>
            </a:r>
            <a:r>
              <a:rPr lang="en-US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should not depend on details. Details should depend on abstractions</a:t>
            </a:r>
            <a:r>
              <a:rPr lang="en-US" sz="3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."</a:t>
            </a:r>
            <a:endParaRPr 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r">
              <a:spcBef>
                <a:spcPts val="1200"/>
              </a:spcBef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Agile Principles, Patterns, and Practices in C#</a:t>
            </a:r>
            <a:endParaRPr lang="en-US" sz="3200" b="1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2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Inversion of Control </a:t>
            </a:r>
            <a:r>
              <a:rPr lang="en-US" dirty="0" smtClean="0"/>
              <a:t>Pattern</a:t>
            </a:r>
          </a:p>
          <a:p>
            <a:pPr lvl="1"/>
            <a:r>
              <a:rPr lang="en-US" dirty="0" smtClean="0"/>
              <a:t>Decouples the </a:t>
            </a:r>
            <a:r>
              <a:rPr lang="en-US" dirty="0"/>
              <a:t>execution of a certain task from implementation</a:t>
            </a:r>
          </a:p>
          <a:p>
            <a:pPr lvl="1"/>
            <a:r>
              <a:rPr lang="en-US" dirty="0"/>
              <a:t>Every module can focus on what it is designed for</a:t>
            </a:r>
          </a:p>
          <a:p>
            <a:pPr lvl="1"/>
            <a:r>
              <a:rPr lang="en-US" dirty="0"/>
              <a:t>Modules make no assumptions about what other systems do but rely on their contracts</a:t>
            </a:r>
          </a:p>
          <a:p>
            <a:pPr lvl="1"/>
            <a:r>
              <a:rPr lang="en-US" dirty="0"/>
              <a:t>Replacing modules has no side effect on other </a:t>
            </a:r>
            <a:r>
              <a:rPr lang="en-US" dirty="0" smtClean="0"/>
              <a:t>modules</a:t>
            </a:r>
          </a:p>
          <a:p>
            <a:pPr lvl="1"/>
            <a:r>
              <a:rPr lang="en-US" dirty="0"/>
              <a:t>More info 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http://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hlinkClick r:id="rId2"/>
              </a:rPr>
              <a:t>en.wikipedia.org/wiki/Inversion_of_control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Write Testable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70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r>
              <a:rPr lang="en-US" dirty="0" smtClean="0"/>
              <a:t>How it should be?</a:t>
            </a:r>
          </a:p>
          <a:p>
            <a:pPr lvl="1"/>
            <a:r>
              <a:rPr lang="en-US" dirty="0" smtClean="0"/>
              <a:t>Classes should declare what they need</a:t>
            </a:r>
          </a:p>
          <a:p>
            <a:pPr lvl="1"/>
            <a:r>
              <a:rPr lang="en-US" dirty="0" smtClean="0"/>
              <a:t>Constructors should require dependencies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Dependencies should be abstractions</a:t>
            </a:r>
          </a:p>
          <a:p>
            <a:r>
              <a:rPr lang="en-US" dirty="0" smtClean="0"/>
              <a:t>How to do it</a:t>
            </a:r>
          </a:p>
          <a:p>
            <a:pPr lvl="1"/>
            <a:r>
              <a:rPr lang="en-US" dirty="0" smtClean="0"/>
              <a:t>Dependency Injection (DI)</a:t>
            </a:r>
          </a:p>
          <a:p>
            <a:pPr lvl="1"/>
            <a:r>
              <a:rPr lang="en-US" dirty="0" smtClean="0"/>
              <a:t>The Hollywood principle </a:t>
            </a:r>
            <a:br>
              <a:rPr lang="en-US" dirty="0" smtClean="0"/>
            </a:br>
            <a:r>
              <a:rPr lang="en-US" dirty="0" smtClean="0"/>
              <a:t>"Don't call us, we'll call you!"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Depend on Abstractions</a:t>
            </a:r>
            <a:endParaRPr lang="bg-BG" dirty="0"/>
          </a:p>
        </p:txBody>
      </p:sp>
      <p:pic>
        <p:nvPicPr>
          <p:cNvPr id="4098" name="Picture 2" descr="http://www.saturdayeveningpost.com/wp-content/uploads/satevepost/photo_2011_02_23_ouchless_injection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1918" y="4057914"/>
            <a:ext cx="2057400" cy="2057400"/>
          </a:xfrm>
          <a:prstGeom prst="roundRect">
            <a:avLst>
              <a:gd name="adj" fmla="val 406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http://www.codeproject.com/script/Membership/Uploads/3723168/DIP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04212" y="1676400"/>
            <a:ext cx="3352812" cy="1775352"/>
          </a:xfrm>
          <a:prstGeom prst="roundRect">
            <a:avLst>
              <a:gd name="adj" fmla="val 3849"/>
            </a:avLst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1280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/>
        <p:txBody>
          <a:bodyPr numCol="1">
            <a:normAutofit lnSpcReduction="10000"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Dependency Injection</a:t>
            </a:r>
            <a:endParaRPr lang="en-US" dirty="0" smtClean="0"/>
          </a:p>
          <a:p>
            <a:pPr lvl="1"/>
            <a:r>
              <a:rPr lang="en-US" dirty="0" smtClean="0"/>
              <a:t>Dependencies are passed through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constructors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Pros</a:t>
            </a:r>
          </a:p>
          <a:p>
            <a:pPr lvl="2"/>
            <a:r>
              <a:rPr lang="en-US" dirty="0" smtClean="0"/>
              <a:t>Classes self</a:t>
            </a:r>
            <a:r>
              <a:rPr lang="bg-BG" dirty="0" smtClean="0"/>
              <a:t>-</a:t>
            </a:r>
            <a:r>
              <a:rPr lang="en-US" dirty="0" smtClean="0"/>
              <a:t>documenting requirements</a:t>
            </a:r>
          </a:p>
          <a:p>
            <a:pPr lvl="2"/>
            <a:r>
              <a:rPr lang="en-US" dirty="0" smtClean="0"/>
              <a:t>Works well without container</a:t>
            </a:r>
          </a:p>
          <a:p>
            <a:pPr lvl="2"/>
            <a:r>
              <a:rPr lang="en-US" dirty="0" smtClean="0"/>
              <a:t>Always valid state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Cons</a:t>
            </a:r>
          </a:p>
          <a:p>
            <a:pPr lvl="2"/>
            <a:r>
              <a:rPr lang="en-US" dirty="0" smtClean="0"/>
              <a:t>Many parameters</a:t>
            </a:r>
          </a:p>
          <a:p>
            <a:pPr lvl="2"/>
            <a:r>
              <a:rPr lang="en-US" dirty="0" smtClean="0"/>
              <a:t>Some methods may not need everything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Dependency </a:t>
            </a:r>
            <a:r>
              <a:rPr lang="en-US" dirty="0"/>
              <a:t>Inversion </a:t>
            </a:r>
            <a:r>
              <a:rPr lang="en-US" dirty="0" smtClean="0"/>
              <a:t>Principle: How?</a:t>
            </a:r>
            <a:endParaRPr lang="bg-BG" dirty="0"/>
          </a:p>
        </p:txBody>
      </p:sp>
      <p:pic>
        <p:nvPicPr>
          <p:cNvPr id="5122" name="Picture 2" descr="http://i.istockimg.com/file_thumbview_approve/14361575/3/stock-photo-14361575-constructor-woman-with-saw-isolated-on-whit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1501" y="3922650"/>
            <a:ext cx="3129821" cy="2075565"/>
          </a:xfrm>
          <a:prstGeom prst="roundRect">
            <a:avLst>
              <a:gd name="adj" fmla="val 327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318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Constructor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Injection – Example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50564" y="1301686"/>
            <a:ext cx="10777848" cy="502291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Copy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private IReader reader;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private IWriter writer;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Copy(IReader reader, IWriter writer)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this.reader = reader;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this.writer = writer;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    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// Read / write data through the reader / writer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copy = new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Copy(new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ConsoleReader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(), new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FileWriter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("out.txt"));</a:t>
            </a:r>
          </a:p>
        </p:txBody>
      </p:sp>
    </p:spTree>
    <p:extLst>
      <p:ext uri="{BB962C8B-B14F-4D97-AF65-F5344CB8AC3E}">
        <p14:creationId xmlns:p14="http://schemas.microsoft.com/office/powerpoint/2010/main" val="1814270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6212" y="5351600"/>
            <a:ext cx="8938472" cy="820600"/>
          </a:xfrm>
        </p:spPr>
        <p:txBody>
          <a:bodyPr/>
          <a:lstStyle/>
          <a:p>
            <a:r>
              <a:rPr lang="en-US" dirty="0" smtClean="0"/>
              <a:t>Mocking</a:t>
            </a:r>
            <a:endParaRPr lang="en-US" dirty="0"/>
          </a:p>
        </p:txBody>
      </p:sp>
      <p:pic>
        <p:nvPicPr>
          <p:cNvPr id="2050" name="Picture 2" descr="Are you mocking me?. . ABE You Monique ME? iill) MINNIE.. Gif related, it's the same breed of dog. (I think)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848" y="984845"/>
            <a:ext cx="5029200" cy="4120555"/>
          </a:xfrm>
          <a:prstGeom prst="roundRect">
            <a:avLst>
              <a:gd name="adj" fmla="val 798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951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1062</Words>
  <Application>Microsoft Office PowerPoint</Application>
  <PresentationFormat>Custom</PresentationFormat>
  <Paragraphs>228</Paragraphs>
  <Slides>25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Mocking</vt:lpstr>
      <vt:lpstr>Table of Contents</vt:lpstr>
      <vt:lpstr>Testable Code</vt:lpstr>
      <vt:lpstr>DIP – Dependency Inversion Principle</vt:lpstr>
      <vt:lpstr>How to Write Testable Code</vt:lpstr>
      <vt:lpstr>Depend on Abstractions</vt:lpstr>
      <vt:lpstr>Dependency Inversion Principle: How?</vt:lpstr>
      <vt:lpstr>Constructor Injection – Example</vt:lpstr>
      <vt:lpstr>Mocking</vt:lpstr>
      <vt:lpstr>Mocking</vt:lpstr>
      <vt:lpstr>Testing Data-Driven Applications</vt:lpstr>
      <vt:lpstr>How to Test a Unit with a Dependency?</vt:lpstr>
      <vt:lpstr>Testing a Unit with Dependencies</vt:lpstr>
      <vt:lpstr>Testing a Unit with Dependencies (3)</vt:lpstr>
      <vt:lpstr>Testing a Unit with Dependencies (4)</vt:lpstr>
      <vt:lpstr>Mocking</vt:lpstr>
      <vt:lpstr>Mocking</vt:lpstr>
      <vt:lpstr>Moq</vt:lpstr>
      <vt:lpstr>Moq</vt:lpstr>
      <vt:lpstr>Moq – API methods</vt:lpstr>
      <vt:lpstr>Unit Testing with Moq – Example</vt:lpstr>
      <vt:lpstr>Summary</vt:lpstr>
      <vt:lpstr>Mocking</vt:lpstr>
      <vt:lpstr>License</vt:lpstr>
      <vt:lpstr>Free Trainings @ Software University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Documentation</dc:title>
  <dc:subject>C# Basics Course</dc:subject>
  <dc:creator/>
  <cp:keywords>quality code,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2016-01-18T16:49:44Z</dcterms:modified>
  <cp:category>programming, quality code, software engineering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